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20"/>
  </p:notesMasterIdLst>
  <p:sldIdLst>
    <p:sldId id="331" r:id="rId5"/>
    <p:sldId id="347" r:id="rId6"/>
    <p:sldId id="332" r:id="rId7"/>
    <p:sldId id="348" r:id="rId8"/>
    <p:sldId id="334" r:id="rId9"/>
    <p:sldId id="335" r:id="rId10"/>
    <p:sldId id="337" r:id="rId11"/>
    <p:sldId id="338" r:id="rId12"/>
    <p:sldId id="339" r:id="rId13"/>
    <p:sldId id="340" r:id="rId14"/>
    <p:sldId id="342" r:id="rId15"/>
    <p:sldId id="343" r:id="rId16"/>
    <p:sldId id="344" r:id="rId17"/>
    <p:sldId id="345" r:id="rId18"/>
    <p:sldId id="346" r:id="rId1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47"/>
            <p14:sldId id="332"/>
            <p14:sldId id="348"/>
            <p14:sldId id="334"/>
            <p14:sldId id="335"/>
            <p14:sldId id="337"/>
            <p14:sldId id="338"/>
            <p14:sldId id="339"/>
            <p14:sldId id="340"/>
            <p14:sldId id="342"/>
            <p14:sldId id="343"/>
            <p14:sldId id="344"/>
            <p14:sldId id="345"/>
            <p14:sldId id="346"/>
          </p14:sldIdLst>
        </p14:section>
      </p14:sectionLst>
    </p:ext>
    <p:ext uri="{EFAFB233-063F-42B5-8137-9DF3F51BA10A}">
      <p15:sldGuideLst xmlns:p15="http://schemas.microsoft.com/office/powerpoint/2012/main" xmlns="">
        <p15:guide id="1" orient="horz" pos="2160" userDrawn="1">
          <p15:clr>
            <a:srgbClr val="A4A3A4"/>
          </p15:clr>
        </p15:guide>
        <p15:guide id="2" orient="horz" pos="255" userDrawn="1">
          <p15:clr>
            <a:srgbClr val="A4A3A4"/>
          </p15:clr>
        </p15:guide>
        <p15:guide id="3" orient="horz" pos="1139" userDrawn="1">
          <p15:clr>
            <a:srgbClr val="A4A3A4"/>
          </p15:clr>
        </p15:guide>
        <p15:guide id="4" orient="horz" pos="1095" userDrawn="1">
          <p15:clr>
            <a:srgbClr val="A4A3A4"/>
          </p15:clr>
        </p15:guide>
        <p15:guide id="5" orient="horz" pos="4065" userDrawn="1">
          <p15:clr>
            <a:srgbClr val="A4A3A4"/>
          </p15:clr>
        </p15:guide>
        <p15:guide id="6" orient="horz" pos="4201" userDrawn="1">
          <p15:clr>
            <a:srgbClr val="A4A3A4"/>
          </p15:clr>
        </p15:guide>
        <p15:guide id="7" pos="2880" userDrawn="1">
          <p15:clr>
            <a:srgbClr val="A4A3A4"/>
          </p15:clr>
        </p15:guide>
        <p15:guide id="8" pos="476" userDrawn="1">
          <p15:clr>
            <a:srgbClr val="A4A3A4"/>
          </p15:clr>
        </p15:guide>
        <p15:guide id="9" pos="5193" userDrawn="1">
          <p15:clr>
            <a:srgbClr val="A4A3A4"/>
          </p15:clr>
        </p15:guide>
        <p15:guide id="10" pos="546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96"/>
    <a:srgbClr val="00518E"/>
    <a:srgbClr val="0000CC"/>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howGuides="1">
      <p:cViewPr>
        <p:scale>
          <a:sx n="84" d="100"/>
          <a:sy n="84" d="100"/>
        </p:scale>
        <p:origin x="-2394" y="-798"/>
      </p:cViewPr>
      <p:guideLst>
        <p:guide orient="horz" pos="2160"/>
        <p:guide orient="horz" pos="255"/>
        <p:guide orient="horz" pos="1139"/>
        <p:guide orient="horz" pos="1095"/>
        <p:guide orient="horz" pos="4065"/>
        <p:guide orient="horz" pos="420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06/02/2023</a:t>
            </a:fld>
            <a:endParaRPr lang="fr-FR" dirty="0"/>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5226529"/>
            <a:ext cx="3240000" cy="1200000"/>
          </a:xfrm>
        </p:spPr>
        <p:txBody>
          <a:bodyPr anchor="b" anchorCtr="0"/>
          <a:lstStyle>
            <a:lvl1pPr>
              <a:defRPr sz="1150"/>
            </a:lvl1pPr>
          </a:lstStyle>
          <a:p>
            <a:r>
              <a:rPr lang="fr-FR" dirty="0"/>
              <a:t>Intitulé de la direction </a:t>
            </a:r>
            <a:br>
              <a:rPr lang="fr-FR" dirty="0"/>
            </a:br>
            <a:r>
              <a:rPr lang="fr-FR" dirty="0"/>
              <a:t>ou de l’organisme rattaché</a:t>
            </a:r>
          </a:p>
        </p:txBody>
      </p:sp>
      <p:sp>
        <p:nvSpPr>
          <p:cNvPr id="6" name="Espace réservé du numéro de diapositive 5"/>
          <p:cNvSpPr>
            <a:spLocks noGrp="1"/>
          </p:cNvSpPr>
          <p:nvPr>
            <p:ph type="sldNum" sz="quarter" idx="12"/>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50567"/>
            <a:ext cx="5651510" cy="4646585"/>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dirty="0"/>
              <a:t>Intitulé de la direction ou de l’organisme rattaché</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3128061"/>
            <a:ext cx="8424000" cy="27696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04" y="239630"/>
            <a:ext cx="2879750" cy="2367686"/>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2522624"/>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524800"/>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524800"/>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412776"/>
            <a:ext cx="9144000" cy="5446424"/>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984000"/>
            <a:ext cx="8424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5990" indent="-39599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240000"/>
            <a:ext cx="5472000" cy="480000"/>
          </a:xfrm>
        </p:spPr>
        <p:txBody>
          <a:bodyPr/>
          <a:lstStyle>
            <a:lvl1pPr marL="107997" indent="-107997" algn="r">
              <a:spcAft>
                <a:spcPts val="0"/>
              </a:spcAft>
              <a:buFont typeface="+mj-lt"/>
              <a:buAutoNum type="arabicPeriod"/>
              <a:defRPr sz="750" b="1"/>
            </a:lvl1pPr>
            <a:lvl2pPr marL="107997" indent="-107997"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1200000"/>
            <a:ext cx="8424000" cy="96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2448000"/>
            <a:ext cx="8424000" cy="3432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6378000"/>
            <a:ext cx="1170000" cy="48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6378000"/>
            <a:ext cx="5904000" cy="48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 ou de l’organisme rattaché</a:t>
            </a:r>
          </a:p>
        </p:txBody>
      </p:sp>
      <p:sp>
        <p:nvSpPr>
          <p:cNvPr id="6" name="Espace réservé du numéro de diapositive 5"/>
          <p:cNvSpPr>
            <a:spLocks noGrp="1"/>
          </p:cNvSpPr>
          <p:nvPr>
            <p:ph type="sldNum" sz="quarter" idx="4"/>
          </p:nvPr>
        </p:nvSpPr>
        <p:spPr bwMode="gray">
          <a:xfrm>
            <a:off x="6264000" y="6378000"/>
            <a:ext cx="1350000" cy="48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51520" y="144000"/>
            <a:ext cx="1007913" cy="82869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378"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378"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1994" indent="-71999" algn="l" defTabSz="914378"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1990" indent="-71999" algn="l" defTabSz="914378"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1985" indent="-71999" algn="l" defTabSz="914378"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7979" indent="-71999" algn="l" defTabSz="914378"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60000" y="2924945"/>
            <a:ext cx="8424000" cy="2725228"/>
          </a:xfrm>
        </p:spPr>
        <p:txBody>
          <a:bodyPr/>
          <a:lstStyle/>
          <a:p>
            <a:r>
              <a:rPr lang="fr-FR" dirty="0">
                <a:solidFill>
                  <a:srgbClr val="005696"/>
                </a:solidFill>
              </a:rPr>
              <a:t>LE Service en ligne </a:t>
            </a:r>
            <a:r>
              <a:rPr lang="fr-FR" dirty="0" smtClean="0">
                <a:solidFill>
                  <a:srgbClr val="005696"/>
                </a:solidFill>
              </a:rPr>
              <a:t>orientation</a:t>
            </a:r>
          </a:p>
          <a:p>
            <a:endParaRPr lang="fr-FR" dirty="0">
              <a:solidFill>
                <a:srgbClr val="005696"/>
              </a:solidFill>
            </a:endParaRPr>
          </a:p>
          <a:p>
            <a:pPr lvl="1" algn="just"/>
            <a:r>
              <a:rPr lang="fr-FR" sz="2800" b="1" dirty="0">
                <a:solidFill>
                  <a:srgbClr val="005696"/>
                </a:solidFill>
              </a:rPr>
              <a:t>Les 4 étapes à suivre en ligne pour demander une voie d’orientation après </a:t>
            </a:r>
            <a:r>
              <a:rPr lang="fr-FR" sz="2800" b="1" dirty="0" smtClean="0">
                <a:solidFill>
                  <a:srgbClr val="005696"/>
                </a:solidFill>
              </a:rPr>
              <a:t>la 3</a:t>
            </a:r>
            <a:r>
              <a:rPr lang="fr-FR" sz="2800" b="1" baseline="30000" dirty="0" smtClean="0">
                <a:solidFill>
                  <a:srgbClr val="005696"/>
                </a:solidFill>
              </a:rPr>
              <a:t>e</a:t>
            </a:r>
            <a:endParaRPr lang="fr-FR" sz="2800" b="1" dirty="0" smtClean="0">
              <a:solidFill>
                <a:srgbClr val="005696"/>
              </a:solidFill>
            </a:endParaRPr>
          </a:p>
          <a:p>
            <a:pPr lvl="1"/>
            <a:endParaRPr lang="fr-FR" sz="2800" b="1" dirty="0" smtClean="0"/>
          </a:p>
          <a:p>
            <a:pPr lvl="1"/>
            <a:endParaRPr lang="fr-FR" sz="3200" b="1" baseline="30000" dirty="0"/>
          </a:p>
          <a:p>
            <a:endParaRPr lang="fr-FR" dirty="0"/>
          </a:p>
        </p:txBody>
      </p:sp>
      <p:sp>
        <p:nvSpPr>
          <p:cNvPr id="7" name="Espace réservé de la date 6"/>
          <p:cNvSpPr>
            <a:spLocks noGrp="1"/>
          </p:cNvSpPr>
          <p:nvPr>
            <p:ph type="dt" sz="half" idx="10"/>
          </p:nvPr>
        </p:nvSpPr>
        <p:spPr/>
        <p:txBody>
          <a:bodyPr/>
          <a:lstStyle/>
          <a:p>
            <a:pPr algn="r"/>
            <a:r>
              <a:rPr lang="fr-FR" cap="all" dirty="0" smtClean="0"/>
              <a:t>2022-2023</a:t>
            </a:r>
            <a:endParaRPr lang="fr-FR" cap="all"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t> </a:t>
            </a:r>
          </a:p>
          <a:p>
            <a:pPr marL="0" indent="0">
              <a:buNone/>
            </a:pPr>
            <a:endParaRPr lang="fr-FR" sz="2000" dirty="0"/>
          </a:p>
        </p:txBody>
      </p:sp>
      <p:sp>
        <p:nvSpPr>
          <p:cNvPr id="10" name="Rectangle 9"/>
          <p:cNvSpPr/>
          <p:nvPr/>
        </p:nvSpPr>
        <p:spPr>
          <a:xfrm>
            <a:off x="196627" y="624179"/>
            <a:ext cx="8469433" cy="1371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b="1" dirty="0">
                <a:solidFill>
                  <a:srgbClr val="002060"/>
                </a:solidFill>
              </a:rPr>
              <a:t>La sélection d’une voie se fait dans l’ordre de préférence, il est possible de les modifier jusqu’à la fermeture du service en ligne Orientation à la date indiquée par le chef </a:t>
            </a:r>
            <a:r>
              <a:rPr lang="fr-FR" sz="1600" b="1" dirty="0" smtClean="0">
                <a:solidFill>
                  <a:srgbClr val="002060"/>
                </a:solidFill>
              </a:rPr>
              <a:t>d’établissement.</a:t>
            </a:r>
            <a:endParaRPr lang="fr-FR" sz="1600" b="1" dirty="0">
              <a:solidFill>
                <a:srgbClr val="002060"/>
              </a:solidFill>
            </a:endParaRPr>
          </a:p>
        </p:txBody>
      </p:sp>
      <p:pic>
        <p:nvPicPr>
          <p:cNvPr id="5" name="Image 4"/>
          <p:cNvPicPr>
            <a:picLocks noChangeAspect="1"/>
          </p:cNvPicPr>
          <p:nvPr/>
        </p:nvPicPr>
        <p:blipFill>
          <a:blip r:embed="rId2"/>
          <a:stretch>
            <a:fillRect/>
          </a:stretch>
        </p:blipFill>
        <p:spPr>
          <a:xfrm>
            <a:off x="196627" y="1844824"/>
            <a:ext cx="8772525" cy="4191000"/>
          </a:xfrm>
          <a:prstGeom prst="rect">
            <a:avLst/>
          </a:prstGeom>
        </p:spPr>
      </p:pic>
    </p:spTree>
    <p:extLst>
      <p:ext uri="{BB962C8B-B14F-4D97-AF65-F5344CB8AC3E}">
        <p14:creationId xmlns:p14="http://schemas.microsoft.com/office/powerpoint/2010/main" val="406109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11</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i="1" dirty="0" smtClean="0">
                <a:solidFill>
                  <a:schemeClr val="bg1"/>
                </a:solidFill>
              </a:rPr>
              <a:t> </a:t>
            </a:r>
            <a:r>
              <a:rPr lang="fr-FR" sz="3600" dirty="0" smtClean="0">
                <a:solidFill>
                  <a:schemeClr val="bg1"/>
                </a:solidFill>
              </a:rPr>
              <a:t>3</a:t>
            </a:r>
            <a:r>
              <a:rPr lang="fr-FR" sz="4000" dirty="0" smtClean="0">
                <a:solidFill>
                  <a:schemeClr val="bg1"/>
                </a:solidFill>
              </a:rPr>
              <a:t>.</a:t>
            </a:r>
            <a:r>
              <a:rPr lang="fr-FR" sz="3600" dirty="0" smtClean="0">
                <a:solidFill>
                  <a:schemeClr val="bg1"/>
                </a:solidFill>
              </a:rPr>
              <a:t>Validation des </a:t>
            </a:r>
            <a:r>
              <a:rPr lang="fr-FR" sz="3600" dirty="0">
                <a:solidFill>
                  <a:schemeClr val="bg1"/>
                </a:solidFill>
              </a:rPr>
              <a:t>intentions d’orientation</a:t>
            </a:r>
          </a:p>
        </p:txBody>
      </p:sp>
    </p:spTree>
    <p:extLst>
      <p:ext uri="{BB962C8B-B14F-4D97-AF65-F5344CB8AC3E}">
        <p14:creationId xmlns:p14="http://schemas.microsoft.com/office/powerpoint/2010/main" val="3101346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Validation des intentions d’orientation</a:t>
            </a:r>
            <a:r>
              <a:rPr lang="fr-FR" sz="2000" dirty="0">
                <a:solidFill>
                  <a:srgbClr val="002060"/>
                </a:solidFill>
              </a:rPr>
              <a:t> </a:t>
            </a:r>
          </a:p>
          <a:p>
            <a:pPr marL="0" indent="0">
              <a:buNone/>
            </a:pPr>
            <a:endParaRPr lang="fr-FR" sz="2000" dirty="0"/>
          </a:p>
        </p:txBody>
      </p:sp>
      <p:sp>
        <p:nvSpPr>
          <p:cNvPr id="10" name="Rectangle 9"/>
          <p:cNvSpPr/>
          <p:nvPr/>
        </p:nvSpPr>
        <p:spPr>
          <a:xfrm>
            <a:off x="323528" y="2852936"/>
            <a:ext cx="2232248" cy="187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Le récapitulatif des intentions d’orientation </a:t>
            </a:r>
            <a:r>
              <a:rPr lang="fr-FR" sz="1600" b="1" dirty="0" smtClean="0">
                <a:solidFill>
                  <a:srgbClr val="002060"/>
                </a:solidFill>
              </a:rPr>
              <a:t>doit </a:t>
            </a:r>
            <a:r>
              <a:rPr lang="fr-FR" sz="1600" b="1" dirty="0">
                <a:solidFill>
                  <a:srgbClr val="002060"/>
                </a:solidFill>
              </a:rPr>
              <a:t>être validé pour être </a:t>
            </a:r>
            <a:r>
              <a:rPr lang="fr-FR" sz="1600" b="1" dirty="0" smtClean="0">
                <a:solidFill>
                  <a:srgbClr val="002060"/>
                </a:solidFill>
              </a:rPr>
              <a:t>enregistr</a:t>
            </a:r>
            <a:r>
              <a:rPr lang="fr-FR" b="1" dirty="0" smtClean="0">
                <a:solidFill>
                  <a:srgbClr val="002060"/>
                </a:solidFill>
              </a:rPr>
              <a:t>é.</a:t>
            </a:r>
            <a:endParaRPr lang="fr-FR" b="1" dirty="0">
              <a:solidFill>
                <a:srgbClr val="002060"/>
              </a:solidFill>
            </a:endParaRPr>
          </a:p>
        </p:txBody>
      </p:sp>
      <p:pic>
        <p:nvPicPr>
          <p:cNvPr id="2" name="Image 1"/>
          <p:cNvPicPr>
            <a:picLocks noChangeAspect="1"/>
          </p:cNvPicPr>
          <p:nvPr/>
        </p:nvPicPr>
        <p:blipFill>
          <a:blip r:embed="rId2"/>
          <a:stretch>
            <a:fillRect/>
          </a:stretch>
        </p:blipFill>
        <p:spPr>
          <a:xfrm>
            <a:off x="2569548" y="1050736"/>
            <a:ext cx="5839015" cy="5040000"/>
          </a:xfrm>
          <a:prstGeom prst="rect">
            <a:avLst/>
          </a:prstGeom>
        </p:spPr>
      </p:pic>
    </p:spTree>
    <p:extLst>
      <p:ext uri="{BB962C8B-B14F-4D97-AF65-F5344CB8AC3E}">
        <p14:creationId xmlns:p14="http://schemas.microsoft.com/office/powerpoint/2010/main" val="2432242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2487552" y="1015348"/>
            <a:ext cx="5711448" cy="5040000"/>
          </a:xfrm>
          <a:prstGeom prst="rect">
            <a:avLst/>
          </a:prstGeom>
        </p:spPr>
      </p:pic>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a:xfrm>
            <a:off x="6273264" y="6378000"/>
            <a:ext cx="1350000" cy="480000"/>
          </a:xfrm>
        </p:spPr>
        <p:txBody>
          <a:bodyPr/>
          <a:lstStyle/>
          <a:p>
            <a:fld id="{733122C9-A0B9-462F-8757-0847AD287B63}" type="slidenum">
              <a:rPr lang="fr-FR" smtClean="0"/>
              <a:pPr/>
              <a:t>13</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Validation des intentions d’orientation</a:t>
            </a:r>
            <a:r>
              <a:rPr lang="fr-FR" sz="2000" dirty="0">
                <a:solidFill>
                  <a:srgbClr val="002060"/>
                </a:solidFill>
              </a:rPr>
              <a:t> </a:t>
            </a:r>
          </a:p>
          <a:p>
            <a:pPr marL="0" indent="0">
              <a:buNone/>
            </a:pPr>
            <a:endParaRPr lang="fr-FR" sz="2000" dirty="0"/>
          </a:p>
        </p:txBody>
      </p:sp>
      <p:sp>
        <p:nvSpPr>
          <p:cNvPr id="9" name="Rectangle 8"/>
          <p:cNvSpPr/>
          <p:nvPr/>
        </p:nvSpPr>
        <p:spPr>
          <a:xfrm>
            <a:off x="131398" y="1916832"/>
            <a:ext cx="2356154" cy="2304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rgbClr val="002060"/>
                </a:solidFill>
              </a:rPr>
              <a:t>Un courriel </a:t>
            </a:r>
            <a:r>
              <a:rPr lang="fr-FR" sz="1600" b="1" dirty="0">
                <a:solidFill>
                  <a:srgbClr val="002060"/>
                </a:solidFill>
              </a:rPr>
              <a:t>avec le récapitulatif des intentions d’orientation saisies est transmis à chaque représentant </a:t>
            </a:r>
            <a:r>
              <a:rPr lang="fr-FR" sz="1600" b="1" dirty="0" smtClean="0">
                <a:solidFill>
                  <a:srgbClr val="002060"/>
                </a:solidFill>
              </a:rPr>
              <a:t>légal. </a:t>
            </a:r>
          </a:p>
          <a:p>
            <a:endParaRPr lang="fr-FR" sz="1600" b="1" dirty="0">
              <a:solidFill>
                <a:srgbClr val="002060"/>
              </a:solidFill>
            </a:endParaRPr>
          </a:p>
          <a:p>
            <a:r>
              <a:rPr lang="fr-FR" sz="1600" b="1" dirty="0" smtClean="0">
                <a:solidFill>
                  <a:srgbClr val="002060"/>
                </a:solidFill>
              </a:rPr>
              <a:t>Les intentions peuvent être modifiées jusqu’à la fermeture du service. </a:t>
            </a:r>
            <a:endParaRPr lang="fr-FR" sz="1600" b="1" dirty="0">
              <a:solidFill>
                <a:srgbClr val="002060"/>
              </a:solidFill>
            </a:endParaRPr>
          </a:p>
        </p:txBody>
      </p:sp>
    </p:spTree>
    <p:extLst>
      <p:ext uri="{BB962C8B-B14F-4D97-AF65-F5344CB8AC3E}">
        <p14:creationId xmlns:p14="http://schemas.microsoft.com/office/powerpoint/2010/main" val="3828344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14</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sz="4000" dirty="0" smtClean="0">
                <a:solidFill>
                  <a:schemeClr val="bg1"/>
                </a:solidFill>
              </a:rPr>
              <a:t> </a:t>
            </a:r>
            <a:r>
              <a:rPr lang="fr-FR" sz="3600" dirty="0" smtClean="0">
                <a:solidFill>
                  <a:schemeClr val="bg1"/>
                </a:solidFill>
              </a:rPr>
              <a:t>4</a:t>
            </a:r>
            <a:r>
              <a:rPr lang="fr-FR" sz="3600" i="1" dirty="0" smtClean="0">
                <a:solidFill>
                  <a:schemeClr val="bg1"/>
                </a:solidFill>
              </a:rPr>
              <a:t>. </a:t>
            </a:r>
            <a:r>
              <a:rPr lang="fr-FR" sz="3600" dirty="0">
                <a:solidFill>
                  <a:schemeClr val="bg1"/>
                </a:solidFill>
              </a:rPr>
              <a:t>Consultation et accusé de réception </a:t>
            </a:r>
            <a:r>
              <a:rPr lang="fr-FR" sz="3600" dirty="0" smtClean="0">
                <a:solidFill>
                  <a:schemeClr val="bg1"/>
                </a:solidFill>
              </a:rPr>
              <a:t>  de </a:t>
            </a:r>
            <a:r>
              <a:rPr lang="fr-FR" sz="3600" dirty="0">
                <a:solidFill>
                  <a:schemeClr val="bg1"/>
                </a:solidFill>
              </a:rPr>
              <a:t>l’avis provisoire du conseil de classe </a:t>
            </a:r>
          </a:p>
        </p:txBody>
      </p:sp>
    </p:spTree>
    <p:extLst>
      <p:ext uri="{BB962C8B-B14F-4D97-AF65-F5344CB8AC3E}">
        <p14:creationId xmlns:p14="http://schemas.microsoft.com/office/powerpoint/2010/main" val="1681784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Titre 6"/>
          <p:cNvSpPr txBox="1">
            <a:spLocks/>
          </p:cNvSpPr>
          <p:nvPr/>
        </p:nvSpPr>
        <p:spPr bwMode="gray">
          <a:xfrm>
            <a:off x="1534450" y="260648"/>
            <a:ext cx="7142006" cy="50226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Consultation et accusé de réception de l’avis provisoire du conseil de classe</a:t>
            </a:r>
            <a:r>
              <a:rPr lang="fr-FR" sz="2000" dirty="0">
                <a:solidFill>
                  <a:srgbClr val="005696"/>
                </a:solidFill>
              </a:rPr>
              <a:t> </a:t>
            </a:r>
          </a:p>
          <a:p>
            <a:pPr marL="0" indent="0">
              <a:buNone/>
            </a:pPr>
            <a:endParaRPr lang="fr-FR" sz="2000" dirty="0"/>
          </a:p>
        </p:txBody>
      </p:sp>
      <p:sp>
        <p:nvSpPr>
          <p:cNvPr id="9" name="Rectangle 8"/>
          <p:cNvSpPr/>
          <p:nvPr/>
        </p:nvSpPr>
        <p:spPr>
          <a:xfrm>
            <a:off x="695702" y="1105695"/>
            <a:ext cx="8088298" cy="1007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L’accusé de réception des avis du conseil de classe pourra être effectué indifféremment par l’un ou l’autre des représentants légaux</a:t>
            </a:r>
            <a:r>
              <a:rPr lang="fr-FR" sz="1600" dirty="0">
                <a:solidFill>
                  <a:srgbClr val="002060"/>
                </a:solidFill>
              </a:rPr>
              <a:t>.</a:t>
            </a:r>
          </a:p>
        </p:txBody>
      </p:sp>
      <p:pic>
        <p:nvPicPr>
          <p:cNvPr id="2" name="Image 1"/>
          <p:cNvPicPr>
            <a:picLocks noChangeAspect="1"/>
          </p:cNvPicPr>
          <p:nvPr/>
        </p:nvPicPr>
        <p:blipFill>
          <a:blip r:embed="rId2"/>
          <a:stretch>
            <a:fillRect/>
          </a:stretch>
        </p:blipFill>
        <p:spPr>
          <a:xfrm>
            <a:off x="251520" y="2204864"/>
            <a:ext cx="8702137" cy="3672000"/>
          </a:xfrm>
          <a:prstGeom prst="rect">
            <a:avLst/>
          </a:prstGeom>
        </p:spPr>
      </p:pic>
    </p:spTree>
    <p:extLst>
      <p:ext uri="{BB962C8B-B14F-4D97-AF65-F5344CB8AC3E}">
        <p14:creationId xmlns:p14="http://schemas.microsoft.com/office/powerpoint/2010/main" val="2484050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2</a:t>
            </a:fld>
            <a:endParaRPr lang="fr-FR" dirty="0"/>
          </a:p>
        </p:txBody>
      </p:sp>
      <p:sp>
        <p:nvSpPr>
          <p:cNvPr id="2" name="ZoneTexte 1"/>
          <p:cNvSpPr txBox="1"/>
          <p:nvPr/>
        </p:nvSpPr>
        <p:spPr>
          <a:xfrm>
            <a:off x="15988" y="980728"/>
            <a:ext cx="9144000" cy="5509200"/>
          </a:xfrm>
          <a:prstGeom prst="rect">
            <a:avLst/>
          </a:prstGeom>
          <a:solidFill>
            <a:srgbClr val="005696"/>
          </a:solidFill>
        </p:spPr>
        <p:txBody>
          <a:bodyPr wrap="square" rtlCol="0">
            <a:spAutoFit/>
          </a:bodyPr>
          <a:lstStyle/>
          <a:p>
            <a:endParaRPr lang="fr-FR" sz="3200" b="1" dirty="0">
              <a:solidFill>
                <a:schemeClr val="bg1"/>
              </a:solidFill>
            </a:endParaRPr>
          </a:p>
          <a:p>
            <a:endParaRPr lang="fr-FR" sz="3200" b="1" dirty="0" smtClean="0">
              <a:solidFill>
                <a:schemeClr val="bg1"/>
              </a:solidFill>
            </a:endParaRPr>
          </a:p>
          <a:p>
            <a:endParaRPr lang="fr-FR" sz="3200" b="1" dirty="0">
              <a:solidFill>
                <a:schemeClr val="bg1"/>
              </a:solidFill>
            </a:endParaRPr>
          </a:p>
          <a:p>
            <a:pPr marL="342900" indent="-342900">
              <a:buAutoNum type="arabicPeriod"/>
            </a:pPr>
            <a:r>
              <a:rPr lang="fr-FR" sz="3200" b="1" dirty="0" smtClean="0">
                <a:solidFill>
                  <a:schemeClr val="bg1"/>
                </a:solidFill>
              </a:rPr>
              <a:t> Connexion au service en ligne Orientation</a:t>
            </a:r>
          </a:p>
          <a:p>
            <a:endParaRPr lang="fr-FR" sz="3200" b="1" dirty="0" smtClean="0">
              <a:solidFill>
                <a:schemeClr val="bg1"/>
              </a:solidFill>
            </a:endParaRPr>
          </a:p>
          <a:p>
            <a:r>
              <a:rPr lang="fr-FR" sz="2400" b="1" dirty="0" smtClean="0">
                <a:solidFill>
                  <a:schemeClr val="bg1"/>
                </a:solidFill>
              </a:rPr>
              <a:t>Compatible avec tous types de supports, tablettes,    smartphones, ordinateurs</a:t>
            </a:r>
          </a:p>
          <a:p>
            <a:endParaRPr lang="fr-FR" sz="2400" b="1" dirty="0" smtClean="0">
              <a:solidFill>
                <a:schemeClr val="bg1"/>
              </a:solidFill>
            </a:endParaRPr>
          </a:p>
          <a:p>
            <a:r>
              <a:rPr lang="fr-FR" sz="2400" b="1" dirty="0">
                <a:solidFill>
                  <a:schemeClr val="bg1"/>
                </a:solidFill>
              </a:rPr>
              <a:t>Accès avec l’adresse unique teleservices.education.gouv.fr</a:t>
            </a:r>
            <a:endParaRPr lang="fr-FR" sz="2400" b="1" dirty="0" smtClean="0">
              <a:solidFill>
                <a:schemeClr val="bg1"/>
              </a:solidFill>
            </a:endParaRPr>
          </a:p>
          <a:p>
            <a:endParaRPr lang="fr-FR" sz="2400" dirty="0" smtClean="0">
              <a:solidFill>
                <a:schemeClr val="bg1"/>
              </a:solidFill>
            </a:endParaRPr>
          </a:p>
          <a:p>
            <a:endParaRPr lang="fr-FR" sz="2400" dirty="0">
              <a:solidFill>
                <a:schemeClr val="bg1"/>
              </a:solidFill>
            </a:endParaRPr>
          </a:p>
          <a:p>
            <a:endParaRPr lang="fr-FR" sz="2400" dirty="0">
              <a:solidFill>
                <a:schemeClr val="bg1"/>
              </a:solidFill>
            </a:endParaRPr>
          </a:p>
          <a:p>
            <a:endParaRPr lang="fr-FR" sz="2400" dirty="0">
              <a:solidFill>
                <a:schemeClr val="bg1"/>
              </a:solidFill>
            </a:endParaRPr>
          </a:p>
        </p:txBody>
      </p:sp>
    </p:spTree>
    <p:extLst>
      <p:ext uri="{BB962C8B-B14F-4D97-AF65-F5344CB8AC3E}">
        <p14:creationId xmlns:p14="http://schemas.microsoft.com/office/powerpoint/2010/main" val="3870726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3</a:t>
            </a:fld>
            <a:endParaRPr lang="fr-FR" dirty="0"/>
          </a:p>
        </p:txBody>
      </p:sp>
      <p:sp>
        <p:nvSpPr>
          <p:cNvPr id="6" name="Titre 6"/>
          <p:cNvSpPr txBox="1">
            <a:spLocks/>
          </p:cNvSpPr>
          <p:nvPr/>
        </p:nvSpPr>
        <p:spPr bwMode="gray">
          <a:xfrm>
            <a:off x="1331640" y="0"/>
            <a:ext cx="7128792" cy="764704"/>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smtClean="0"/>
          </a:p>
          <a:p>
            <a:pPr marL="0" indent="0">
              <a:buNone/>
            </a:pPr>
            <a:endParaRPr lang="fr-FR" sz="2000" dirty="0" smtClean="0"/>
          </a:p>
          <a:p>
            <a:pPr marL="0" indent="0">
              <a:buNone/>
            </a:pPr>
            <a:r>
              <a:rPr lang="fr-FR" dirty="0"/>
              <a:t> </a:t>
            </a:r>
            <a:r>
              <a:rPr lang="fr-FR" sz="2000" dirty="0" smtClean="0">
                <a:solidFill>
                  <a:srgbClr val="005696"/>
                </a:solidFill>
              </a:rPr>
              <a:t>Connexion au service en ligne Orientation</a:t>
            </a:r>
            <a:endParaRPr lang="fr-FR" sz="2000" dirty="0">
              <a:solidFill>
                <a:srgbClr val="005696"/>
              </a:solidFill>
            </a:endParaRPr>
          </a:p>
        </p:txBody>
      </p:sp>
      <p:sp>
        <p:nvSpPr>
          <p:cNvPr id="9" name="Titre 8"/>
          <p:cNvSpPr>
            <a:spLocks noGrp="1"/>
          </p:cNvSpPr>
          <p:nvPr>
            <p:ph type="title"/>
          </p:nvPr>
        </p:nvSpPr>
        <p:spPr>
          <a:xfrm>
            <a:off x="442656" y="958558"/>
            <a:ext cx="8367834" cy="18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defTabSz="1219170">
              <a:buNone/>
            </a:pPr>
            <a:endParaRPr lang="fr-FR" b="1" dirty="0" smtClean="0">
              <a:solidFill>
                <a:srgbClr val="000000"/>
              </a:solidFill>
            </a:endParaRPr>
          </a:p>
          <a:p>
            <a:pPr marL="0" indent="0" algn="just" defTabSz="1219170">
              <a:buNone/>
            </a:pPr>
            <a:r>
              <a:rPr lang="fr-FR" sz="1600" dirty="0">
                <a:solidFill>
                  <a:srgbClr val="002060"/>
                </a:solidFill>
              </a:rPr>
              <a:t>L</a:t>
            </a:r>
            <a:r>
              <a:rPr lang="fr-FR" sz="1600" dirty="0" smtClean="0">
                <a:solidFill>
                  <a:srgbClr val="002060"/>
                </a:solidFill>
              </a:rPr>
              <a:t>e </a:t>
            </a:r>
            <a:r>
              <a:rPr lang="fr-FR" sz="1600" dirty="0">
                <a:solidFill>
                  <a:srgbClr val="002060"/>
                </a:solidFill>
              </a:rPr>
              <a:t>compte d’un représentant légal permet de saisir les intentions d’orientation et d’accuser réception de l’avis donné par le conseil de </a:t>
            </a:r>
            <a:r>
              <a:rPr lang="fr-FR" sz="1600" dirty="0" smtClean="0">
                <a:solidFill>
                  <a:srgbClr val="002060"/>
                </a:solidFill>
              </a:rPr>
              <a:t>classe.</a:t>
            </a:r>
            <a:r>
              <a:rPr lang="fr-FR" sz="1600" dirty="0">
                <a:solidFill>
                  <a:srgbClr val="002060"/>
                </a:solidFill>
              </a:rPr>
              <a:t> </a:t>
            </a:r>
            <a:endParaRPr lang="fr-FR" sz="1600" dirty="0" smtClean="0">
              <a:solidFill>
                <a:srgbClr val="002060"/>
              </a:solidFill>
            </a:endParaRPr>
          </a:p>
          <a:p>
            <a:pPr marL="0" indent="0" algn="just" defTabSz="1219170">
              <a:buNone/>
            </a:pPr>
            <a:endParaRPr lang="fr-FR" sz="1600" dirty="0">
              <a:solidFill>
                <a:srgbClr val="002060"/>
              </a:solidFill>
            </a:endParaRPr>
          </a:p>
          <a:p>
            <a:pPr marL="0" indent="0" algn="just" defTabSz="1219170">
              <a:buNone/>
            </a:pPr>
            <a:r>
              <a:rPr lang="fr-FR" sz="1600" dirty="0" smtClean="0">
                <a:solidFill>
                  <a:srgbClr val="002060"/>
                </a:solidFill>
              </a:rPr>
              <a:t>Le compte </a:t>
            </a:r>
            <a:r>
              <a:rPr lang="fr-FR" sz="1600" dirty="0">
                <a:solidFill>
                  <a:srgbClr val="002060"/>
                </a:solidFill>
              </a:rPr>
              <a:t>d’un élève permet uniquement de consulter les saisies effectuées par le représentant légal</a:t>
            </a:r>
            <a:r>
              <a:rPr lang="fr-FR" sz="1600" b="0" dirty="0">
                <a:solidFill>
                  <a:srgbClr val="002060"/>
                </a:solidFill>
              </a:rPr>
              <a:t>.</a:t>
            </a:r>
          </a:p>
          <a:p>
            <a:pPr marL="0" indent="0" defTabSz="1219170">
              <a:buNone/>
            </a:pPr>
            <a:endParaRPr lang="fr-FR" sz="2400" dirty="0">
              <a:solidFill>
                <a:srgbClr val="000000"/>
              </a:solidFill>
            </a:endParaRPr>
          </a:p>
        </p:txBody>
      </p:sp>
      <p:pic>
        <p:nvPicPr>
          <p:cNvPr id="7" name="Image 6"/>
          <p:cNvPicPr>
            <a:picLocks noChangeAspect="1"/>
          </p:cNvPicPr>
          <p:nvPr/>
        </p:nvPicPr>
        <p:blipFill>
          <a:blip r:embed="rId2"/>
          <a:stretch>
            <a:fillRect/>
          </a:stretch>
        </p:blipFill>
        <p:spPr>
          <a:xfrm>
            <a:off x="278410" y="2568193"/>
            <a:ext cx="8696325" cy="3448050"/>
          </a:xfrm>
          <a:prstGeom prst="rect">
            <a:avLst/>
          </a:prstGeom>
        </p:spPr>
      </p:pic>
    </p:spTree>
    <p:extLst>
      <p:ext uri="{BB962C8B-B14F-4D97-AF65-F5344CB8AC3E}">
        <p14:creationId xmlns:p14="http://schemas.microsoft.com/office/powerpoint/2010/main" val="1941349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en ligne Orientation</a:t>
            </a:r>
            <a:r>
              <a:rPr lang="fr-FR" sz="2000" dirty="0">
                <a:solidFill>
                  <a:srgbClr val="005696"/>
                </a:solidFill>
              </a:rPr>
              <a:t> </a:t>
            </a:r>
          </a:p>
          <a:p>
            <a:pPr marL="0" indent="0">
              <a:buNone/>
            </a:pPr>
            <a:endParaRPr lang="fr-FR" sz="2000" dirty="0"/>
          </a:p>
        </p:txBody>
      </p:sp>
      <p:sp>
        <p:nvSpPr>
          <p:cNvPr id="7" name="Titre 8"/>
          <p:cNvSpPr>
            <a:spLocks noGrp="1"/>
          </p:cNvSpPr>
          <p:nvPr>
            <p:ph type="title"/>
          </p:nvPr>
        </p:nvSpPr>
        <p:spPr>
          <a:xfrm>
            <a:off x="575088" y="987620"/>
            <a:ext cx="8208912"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defTabSz="1219170">
              <a:buNone/>
            </a:pPr>
            <a:endParaRPr lang="fr-FR" b="1" dirty="0" smtClean="0">
              <a:solidFill>
                <a:srgbClr val="000000"/>
              </a:solidFill>
            </a:endParaRPr>
          </a:p>
          <a:p>
            <a:pPr marL="0" indent="0" defTabSz="1219170">
              <a:buNone/>
            </a:pPr>
            <a:r>
              <a:rPr lang="fr-FR" sz="1800" dirty="0" smtClean="0">
                <a:solidFill>
                  <a:schemeClr val="bg1"/>
                </a:solidFill>
              </a:rPr>
              <a:t/>
            </a:r>
            <a:br>
              <a:rPr lang="fr-FR" sz="1800" dirty="0" smtClean="0">
                <a:solidFill>
                  <a:schemeClr val="bg1"/>
                </a:solidFill>
              </a:rPr>
            </a:br>
            <a:r>
              <a:rPr lang="fr-FR" sz="1800" dirty="0" smtClean="0">
                <a:solidFill>
                  <a:schemeClr val="bg1"/>
                </a:solidFill>
              </a:rPr>
              <a:t/>
            </a:r>
            <a:br>
              <a:rPr lang="fr-FR" sz="1800" dirty="0" smtClean="0">
                <a:solidFill>
                  <a:schemeClr val="bg1"/>
                </a:solidFill>
              </a:rPr>
            </a:br>
            <a:r>
              <a:rPr lang="fr-FR" sz="1600" dirty="0" smtClean="0">
                <a:solidFill>
                  <a:srgbClr val="002060"/>
                </a:solidFill>
              </a:rPr>
              <a:t>Connexion </a:t>
            </a:r>
            <a:r>
              <a:rPr lang="fr-FR" sz="1600" dirty="0">
                <a:solidFill>
                  <a:srgbClr val="002060"/>
                </a:solidFill>
              </a:rPr>
              <a:t>au portail Scolarité services avec mon compte </a:t>
            </a:r>
            <a:r>
              <a:rPr lang="fr-FR" sz="1600" dirty="0" err="1" smtClean="0">
                <a:solidFill>
                  <a:srgbClr val="002060"/>
                </a:solidFill>
              </a:rPr>
              <a:t>EduConnect</a:t>
            </a:r>
            <a:r>
              <a:rPr lang="fr-FR" sz="1600" dirty="0" smtClean="0">
                <a:solidFill>
                  <a:srgbClr val="002060"/>
                </a:solidFill>
              </a:rPr>
              <a:t>.</a:t>
            </a:r>
            <a:br>
              <a:rPr lang="fr-FR" sz="1600" dirty="0" smtClean="0">
                <a:solidFill>
                  <a:srgbClr val="002060"/>
                </a:solidFill>
              </a:rPr>
            </a:br>
            <a:r>
              <a:rPr lang="fr-FR" sz="1600" dirty="0">
                <a:solidFill>
                  <a:srgbClr val="002060"/>
                </a:solidFill>
              </a:rPr>
              <a:t/>
            </a:r>
            <a:br>
              <a:rPr lang="fr-FR" sz="1600" dirty="0">
                <a:solidFill>
                  <a:srgbClr val="002060"/>
                </a:solidFill>
              </a:rPr>
            </a:br>
            <a:r>
              <a:rPr lang="fr-FR" sz="1600" dirty="0" smtClean="0">
                <a:solidFill>
                  <a:srgbClr val="002060"/>
                </a:solidFill>
              </a:rPr>
              <a:t>Accès </a:t>
            </a:r>
            <a:r>
              <a:rPr lang="fr-FR" sz="1600" dirty="0">
                <a:solidFill>
                  <a:srgbClr val="002060"/>
                </a:solidFill>
              </a:rPr>
              <a:t>avec l’identifiant et le mot de passe </a:t>
            </a:r>
            <a:r>
              <a:rPr lang="fr-FR" sz="1600" dirty="0" smtClean="0">
                <a:solidFill>
                  <a:srgbClr val="002060"/>
                </a:solidFill>
              </a:rPr>
              <a:t> transmis </a:t>
            </a:r>
            <a:r>
              <a:rPr lang="fr-FR" sz="1600" dirty="0">
                <a:solidFill>
                  <a:srgbClr val="002060"/>
                </a:solidFill>
              </a:rPr>
              <a:t>par le chef </a:t>
            </a:r>
            <a:r>
              <a:rPr lang="fr-FR" sz="1600" dirty="0" smtClean="0">
                <a:solidFill>
                  <a:srgbClr val="002060"/>
                </a:solidFill>
              </a:rPr>
              <a:t>d’établissement.</a:t>
            </a:r>
            <a:br>
              <a:rPr lang="fr-FR" sz="1600" dirty="0" smtClean="0">
                <a:solidFill>
                  <a:srgbClr val="002060"/>
                </a:solidFill>
              </a:rPr>
            </a:br>
            <a:r>
              <a:rPr lang="fr-FR" sz="1800" dirty="0" smtClean="0">
                <a:solidFill>
                  <a:srgbClr val="002060"/>
                </a:solidFill>
              </a:rPr>
              <a:t/>
            </a:r>
            <a:br>
              <a:rPr lang="fr-FR" sz="1800" dirty="0" smtClean="0">
                <a:solidFill>
                  <a:srgbClr val="002060"/>
                </a:solidFill>
              </a:rPr>
            </a:br>
            <a:r>
              <a:rPr lang="fr-FR" sz="1800" b="0" dirty="0" smtClean="0">
                <a:solidFill>
                  <a:schemeClr val="bg1"/>
                </a:solidFill>
              </a:rPr>
              <a:t>.</a:t>
            </a:r>
          </a:p>
          <a:p>
            <a:pPr marL="0" indent="0" defTabSz="1219170">
              <a:buNone/>
            </a:pPr>
            <a:endParaRPr lang="fr-FR" sz="2400" dirty="0">
              <a:solidFill>
                <a:srgbClr val="000000"/>
              </a:solidFill>
            </a:endParaRPr>
          </a:p>
        </p:txBody>
      </p:sp>
      <p:pic>
        <p:nvPicPr>
          <p:cNvPr id="8" name="Image 7"/>
          <p:cNvPicPr>
            <a:picLocks noChangeAspect="1"/>
          </p:cNvPicPr>
          <p:nvPr/>
        </p:nvPicPr>
        <p:blipFill>
          <a:blip r:embed="rId2"/>
          <a:stretch>
            <a:fillRect/>
          </a:stretch>
        </p:blipFill>
        <p:spPr>
          <a:xfrm>
            <a:off x="1043608" y="1844824"/>
            <a:ext cx="6802477" cy="4248000"/>
          </a:xfrm>
          <a:prstGeom prst="rect">
            <a:avLst/>
          </a:prstGeom>
        </p:spPr>
      </p:pic>
    </p:spTree>
    <p:extLst>
      <p:ext uri="{BB962C8B-B14F-4D97-AF65-F5344CB8AC3E}">
        <p14:creationId xmlns:p14="http://schemas.microsoft.com/office/powerpoint/2010/main" val="1741741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en ligne Orientation</a:t>
            </a:r>
            <a:r>
              <a:rPr lang="fr-FR" sz="2000" dirty="0">
                <a:solidFill>
                  <a:srgbClr val="005696"/>
                </a:solidFill>
              </a:rPr>
              <a:t> </a:t>
            </a:r>
          </a:p>
          <a:p>
            <a:pPr marL="0" indent="0">
              <a:buNone/>
            </a:pPr>
            <a:endParaRPr lang="fr-FR" sz="2000" dirty="0"/>
          </a:p>
        </p:txBody>
      </p:sp>
      <p:sp>
        <p:nvSpPr>
          <p:cNvPr id="2" name="ZoneTexte 1"/>
          <p:cNvSpPr txBox="1"/>
          <p:nvPr/>
        </p:nvSpPr>
        <p:spPr>
          <a:xfrm>
            <a:off x="548284" y="1087400"/>
            <a:ext cx="5735866" cy="646331"/>
          </a:xfrm>
          <a:prstGeom prst="rect">
            <a:avLst/>
          </a:prstGeom>
          <a:noFill/>
          <a:ln>
            <a:noFill/>
          </a:ln>
        </p:spPr>
        <p:txBody>
          <a:bodyPr wrap="none" rtlCol="0">
            <a:spAutoFit/>
          </a:bodyPr>
          <a:lstStyle/>
          <a:p>
            <a:r>
              <a:rPr lang="fr-FR" sz="1600" b="1" dirty="0">
                <a:solidFill>
                  <a:srgbClr val="002060"/>
                </a:solidFill>
              </a:rPr>
              <a:t>Accès aux services en ligne dans le menu </a:t>
            </a:r>
            <a:r>
              <a:rPr lang="fr-FR" sz="1600" b="1" u="sng" dirty="0">
                <a:solidFill>
                  <a:srgbClr val="0070C0"/>
                </a:solidFill>
              </a:rPr>
              <a:t>Mes </a:t>
            </a:r>
            <a:r>
              <a:rPr lang="fr-FR" sz="1600" b="1" u="sng" dirty="0" smtClean="0">
                <a:solidFill>
                  <a:srgbClr val="0070C0"/>
                </a:solidFill>
              </a:rPr>
              <a:t>services.</a:t>
            </a:r>
            <a:r>
              <a:rPr lang="fr-FR" b="1" dirty="0"/>
              <a:t> </a:t>
            </a:r>
          </a:p>
          <a:p>
            <a:endParaRPr lang="fr-FR" b="1" dirty="0"/>
          </a:p>
        </p:txBody>
      </p:sp>
      <p:pic>
        <p:nvPicPr>
          <p:cNvPr id="3" name="Image 2"/>
          <p:cNvPicPr>
            <a:picLocks noChangeAspect="1"/>
          </p:cNvPicPr>
          <p:nvPr/>
        </p:nvPicPr>
        <p:blipFill>
          <a:blip r:embed="rId2"/>
          <a:stretch>
            <a:fillRect/>
          </a:stretch>
        </p:blipFill>
        <p:spPr>
          <a:xfrm>
            <a:off x="260882" y="1700808"/>
            <a:ext cx="8158346" cy="4464000"/>
          </a:xfrm>
          <a:prstGeom prst="rect">
            <a:avLst/>
          </a:prstGeom>
        </p:spPr>
      </p:pic>
    </p:spTree>
    <p:extLst>
      <p:ext uri="{BB962C8B-B14F-4D97-AF65-F5344CB8AC3E}">
        <p14:creationId xmlns:p14="http://schemas.microsoft.com/office/powerpoint/2010/main" val="632260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a:t>
            </a:r>
            <a:r>
              <a:rPr lang="fr-FR" sz="2000" dirty="0">
                <a:solidFill>
                  <a:srgbClr val="005696"/>
                </a:solidFill>
              </a:rPr>
              <a:t>en ligne </a:t>
            </a:r>
            <a:r>
              <a:rPr lang="fr-FR" sz="2000" dirty="0" smtClean="0">
                <a:solidFill>
                  <a:srgbClr val="005696"/>
                </a:solidFill>
              </a:rPr>
              <a:t>Orientation</a:t>
            </a:r>
            <a:r>
              <a:rPr lang="fr-FR" sz="2000" dirty="0">
                <a:solidFill>
                  <a:srgbClr val="005696"/>
                </a:solidFill>
              </a:rPr>
              <a:t> </a:t>
            </a:r>
          </a:p>
          <a:p>
            <a:pPr marL="0" indent="0">
              <a:buNone/>
            </a:pPr>
            <a:endParaRPr lang="fr-FR" sz="2000" dirty="0"/>
          </a:p>
        </p:txBody>
      </p:sp>
      <p:sp>
        <p:nvSpPr>
          <p:cNvPr id="7" name="Rectangle 6"/>
          <p:cNvSpPr/>
          <p:nvPr/>
        </p:nvSpPr>
        <p:spPr>
          <a:xfrm>
            <a:off x="539552" y="830382"/>
            <a:ext cx="7541994" cy="1079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Sur la page d’accueil de Scolarité services je clique sur Orientation à partir de la date indiquée par le chef </a:t>
            </a:r>
            <a:r>
              <a:rPr lang="fr-FR" sz="1600" b="1" dirty="0" smtClean="0">
                <a:solidFill>
                  <a:srgbClr val="002060"/>
                </a:solidFill>
              </a:rPr>
              <a:t>d’établissement.</a:t>
            </a:r>
            <a:endParaRPr lang="fr-FR" sz="1600" b="1" dirty="0">
              <a:solidFill>
                <a:srgbClr val="002060"/>
              </a:solidFill>
            </a:endParaRPr>
          </a:p>
        </p:txBody>
      </p:sp>
      <p:pic>
        <p:nvPicPr>
          <p:cNvPr id="8" name="Image 7"/>
          <p:cNvPicPr>
            <a:picLocks noChangeAspect="1"/>
          </p:cNvPicPr>
          <p:nvPr/>
        </p:nvPicPr>
        <p:blipFill>
          <a:blip r:embed="rId2"/>
          <a:stretch>
            <a:fillRect/>
          </a:stretch>
        </p:blipFill>
        <p:spPr>
          <a:xfrm>
            <a:off x="755576" y="1959353"/>
            <a:ext cx="7822224" cy="4320000"/>
          </a:xfrm>
          <a:prstGeom prst="rect">
            <a:avLst/>
          </a:prstGeom>
        </p:spPr>
      </p:pic>
    </p:spTree>
    <p:extLst>
      <p:ext uri="{BB962C8B-B14F-4D97-AF65-F5344CB8AC3E}">
        <p14:creationId xmlns:p14="http://schemas.microsoft.com/office/powerpoint/2010/main" val="621403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7</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i="1" dirty="0" smtClean="0">
                <a:solidFill>
                  <a:schemeClr val="bg1"/>
                </a:solidFill>
              </a:rPr>
              <a:t> </a:t>
            </a:r>
            <a:r>
              <a:rPr lang="fr-FR" sz="3600" dirty="0" smtClean="0">
                <a:solidFill>
                  <a:schemeClr val="bg1"/>
                </a:solidFill>
              </a:rPr>
              <a:t>2</a:t>
            </a:r>
            <a:r>
              <a:rPr lang="fr-FR" sz="3600" dirty="0">
                <a:solidFill>
                  <a:schemeClr val="bg1"/>
                </a:solidFill>
              </a:rPr>
              <a:t>. Saisie des intentions d’orientation</a:t>
            </a:r>
          </a:p>
        </p:txBody>
      </p:sp>
    </p:spTree>
    <p:extLst>
      <p:ext uri="{BB962C8B-B14F-4D97-AF65-F5344CB8AC3E}">
        <p14:creationId xmlns:p14="http://schemas.microsoft.com/office/powerpoint/2010/main" val="4076668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172297" y="1105348"/>
            <a:ext cx="7642374" cy="4860000"/>
          </a:xfrm>
          <a:prstGeom prst="rect">
            <a:avLst/>
          </a:prstGeom>
        </p:spPr>
      </p:pic>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solidFill>
                  <a:srgbClr val="005696"/>
                </a:solidFill>
              </a:rPr>
              <a:t> </a:t>
            </a:r>
          </a:p>
          <a:p>
            <a:pPr marL="0" indent="0">
              <a:buNone/>
            </a:pPr>
            <a:endParaRPr lang="fr-FR" sz="2000" dirty="0"/>
          </a:p>
        </p:txBody>
      </p:sp>
      <p:sp>
        <p:nvSpPr>
          <p:cNvPr id="8" name="Rectangle 7"/>
          <p:cNvSpPr/>
          <p:nvPr/>
        </p:nvSpPr>
        <p:spPr>
          <a:xfrm>
            <a:off x="166298" y="3717032"/>
            <a:ext cx="2736304" cy="1512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rgbClr val="002060"/>
                </a:solidFill>
              </a:rPr>
              <a:t>Présentation </a:t>
            </a:r>
            <a:r>
              <a:rPr lang="fr-FR" sz="1600" b="1" dirty="0">
                <a:solidFill>
                  <a:srgbClr val="002060"/>
                </a:solidFill>
              </a:rPr>
              <a:t>de chaque phase </a:t>
            </a:r>
            <a:r>
              <a:rPr lang="fr-FR" sz="1600" b="1" dirty="0" smtClean="0">
                <a:solidFill>
                  <a:srgbClr val="002060"/>
                </a:solidFill>
              </a:rPr>
              <a:t>pour repérer les différentes étapes.</a:t>
            </a:r>
            <a:endParaRPr lang="fr-FR" sz="1600" b="1" dirty="0">
              <a:solidFill>
                <a:srgbClr val="002060"/>
              </a:solidFill>
            </a:endParaRPr>
          </a:p>
        </p:txBody>
      </p:sp>
    </p:spTree>
    <p:extLst>
      <p:ext uri="{BB962C8B-B14F-4D97-AF65-F5344CB8AC3E}">
        <p14:creationId xmlns:p14="http://schemas.microsoft.com/office/powerpoint/2010/main" val="2823248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t> </a:t>
            </a:r>
          </a:p>
          <a:p>
            <a:pPr marL="0" indent="0">
              <a:buNone/>
            </a:pPr>
            <a:endParaRPr lang="fr-FR" sz="2000" dirty="0"/>
          </a:p>
        </p:txBody>
      </p:sp>
      <p:sp>
        <p:nvSpPr>
          <p:cNvPr id="8" name="Rectangle 7"/>
          <p:cNvSpPr/>
          <p:nvPr/>
        </p:nvSpPr>
        <p:spPr>
          <a:xfrm>
            <a:off x="350128" y="832547"/>
            <a:ext cx="7848872" cy="1355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600" b="1" dirty="0" smtClean="0">
              <a:solidFill>
                <a:schemeClr val="bg1"/>
              </a:solidFill>
            </a:endParaRPr>
          </a:p>
          <a:p>
            <a:pPr algn="just"/>
            <a:r>
              <a:rPr lang="fr-FR" sz="1600" b="1" dirty="0" smtClean="0">
                <a:solidFill>
                  <a:srgbClr val="002060"/>
                </a:solidFill>
              </a:rPr>
              <a:t>Le </a:t>
            </a:r>
            <a:r>
              <a:rPr lang="fr-FR" sz="1600" b="1" dirty="0">
                <a:solidFill>
                  <a:srgbClr val="002060"/>
                </a:solidFill>
              </a:rPr>
              <a:t>bouton « + Ajouter une intention » ouvre une pop-up qui permet la sélection d’une voie d’orientation, les intentions doivent être validées pour être </a:t>
            </a:r>
            <a:r>
              <a:rPr lang="fr-FR" sz="1600" b="1" dirty="0" smtClean="0">
                <a:solidFill>
                  <a:srgbClr val="002060"/>
                </a:solidFill>
              </a:rPr>
              <a:t>enregistrées.</a:t>
            </a:r>
            <a:endParaRPr lang="fr-FR" sz="1600" b="1" dirty="0">
              <a:solidFill>
                <a:srgbClr val="002060"/>
              </a:solidFill>
            </a:endParaRPr>
          </a:p>
          <a:p>
            <a:endParaRPr lang="fr-FR" b="1" dirty="0">
              <a:solidFill>
                <a:schemeClr val="bg1"/>
              </a:solidFill>
            </a:endParaRPr>
          </a:p>
        </p:txBody>
      </p:sp>
      <p:pic>
        <p:nvPicPr>
          <p:cNvPr id="2" name="Image 1"/>
          <p:cNvPicPr>
            <a:picLocks noChangeAspect="1"/>
          </p:cNvPicPr>
          <p:nvPr/>
        </p:nvPicPr>
        <p:blipFill>
          <a:blip r:embed="rId2"/>
          <a:stretch>
            <a:fillRect/>
          </a:stretch>
        </p:blipFill>
        <p:spPr>
          <a:xfrm>
            <a:off x="313516" y="2152837"/>
            <a:ext cx="8371390" cy="4140000"/>
          </a:xfrm>
          <a:prstGeom prst="rect">
            <a:avLst/>
          </a:prstGeom>
        </p:spPr>
      </p:pic>
    </p:spTree>
    <p:extLst>
      <p:ext uri="{BB962C8B-B14F-4D97-AF65-F5344CB8AC3E}">
        <p14:creationId xmlns:p14="http://schemas.microsoft.com/office/powerpoint/2010/main" val="334284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2e7c5aa9ef5d81659d4bf2e92a6f29ee">
  <xsd:schema xmlns:xsd="http://www.w3.org/2001/XMLSchema" xmlns:xs="http://www.w3.org/2001/XMLSchema" xmlns:p="http://schemas.microsoft.com/office/2006/metadata/properties" xmlns:ns1="http://schemas.microsoft.com/sharepoint/v3" targetNamespace="http://schemas.microsoft.com/office/2006/metadata/properties" ma:root="true" ma:fieldsID="e407a0f58931eb9b8f607584e4edce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697583-1531-4773-AC5B-E1DFEC2B5F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B279A5-87A2-445D-95C3-916EB9C5F0E3}">
  <ds:schemaRefs>
    <ds:schemaRef ds:uri="http://purl.org/dc/dcmitype/"/>
    <ds:schemaRef ds:uri="http://schemas.microsoft.com/office/2006/metadata/properties"/>
    <ds:schemaRef ds:uri="http://purl.org/dc/terms/"/>
    <ds:schemaRef ds:uri="http://schemas.openxmlformats.org/package/2006/metadata/core-properties"/>
    <ds:schemaRef ds:uri="http://schemas.microsoft.com/sharepoint/v3"/>
    <ds:schemaRef ds:uri="http://www.w3.org/XML/1998/namespace"/>
    <ds:schemaRef ds:uri="http://schemas.microsoft.com/office/2006/documentManagement/types"/>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4D416C5A-7AEB-4464-B116-D5E8F5627C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MINISTÈRIEL</Template>
  <TotalTime>476</TotalTime>
  <Words>296</Words>
  <Application>Microsoft Office PowerPoint</Application>
  <PresentationFormat>Affichage à l'écran (4:3)</PresentationFormat>
  <Paragraphs>94</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MINISTÈRIEL</vt:lpstr>
      <vt:lpstr>Présentation PowerPoint</vt:lpstr>
      <vt:lpstr>Présentation PowerPoint</vt:lpstr>
      <vt:lpstr> Le compte d’un représentant légal permet de saisir les intentions d’orientation et d’accuser réception de l’avis donné par le conseil de classe.   Le compte d’un élève permet uniquement de consulter les saisies effectuées par le représentant légal. </vt:lpstr>
      <vt:lpstr>   Connexion au portail Scolarité services avec mon compte EduConnect.  Accès avec l’identifiant et le mot de passe  transmis par le chef d’établissement.  . </vt:lpstr>
      <vt:lpstr>Présentation PowerPoint</vt:lpstr>
      <vt:lpstr>Présentation PowerPoint</vt:lpstr>
      <vt:lpstr> 2. Saisie des intentions d’orientation</vt:lpstr>
      <vt:lpstr>Présentation PowerPoint</vt:lpstr>
      <vt:lpstr>Présentation PowerPoint</vt:lpstr>
      <vt:lpstr>Présentation PowerPoint</vt:lpstr>
      <vt:lpstr> 3.Validation des intentions d’orientation</vt:lpstr>
      <vt:lpstr>Présentation PowerPoint</vt:lpstr>
      <vt:lpstr>Présentation PowerPoint</vt:lpstr>
      <vt:lpstr> 4. Consultation et accusé de réception   de l’avis provisoire du conseil de classe </vt:lpstr>
      <vt:lpstr>Présentation PowerPoint</vt:lpstr>
    </vt:vector>
  </TitlesOfParts>
  <Manager>Client</Manager>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secretariat</cp:lastModifiedBy>
  <cp:revision>60</cp:revision>
  <cp:lastPrinted>2023-02-06T12:29:40Z</cp:lastPrinted>
  <dcterms:created xsi:type="dcterms:W3CDTF">2020-03-05T15:21:24Z</dcterms:created>
  <dcterms:modified xsi:type="dcterms:W3CDTF">2023-02-06T12:29:56Z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